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59" r:id="rId8"/>
    <p:sldId id="262" r:id="rId9"/>
    <p:sldId id="263" r:id="rId10"/>
    <p:sldId id="283" r:id="rId11"/>
    <p:sldId id="270" r:id="rId12"/>
    <p:sldId id="264" r:id="rId13"/>
    <p:sldId id="279" r:id="rId14"/>
    <p:sldId id="280" r:id="rId15"/>
    <p:sldId id="278" r:id="rId16"/>
    <p:sldId id="265" r:id="rId17"/>
    <p:sldId id="281" r:id="rId18"/>
    <p:sldId id="282" r:id="rId19"/>
    <p:sldId id="266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5CF80-B441-E1F4-58F2-648EB12A5FAF}" v="513" dt="2024-08-17T09:44:06.077"/>
    <p1510:client id="{1A870D7B-8BA5-A4A8-3C72-6E929EC6308F}" v="22" dt="2024-08-17T08:19:31.605"/>
    <p1510:client id="{389FA830-98E8-569F-D71F-34C2A27BE799}" v="31" dt="2024-08-18T04:20:23.150"/>
    <p1510:client id="{5B8FEF6A-5761-7FFD-17BF-A07913BF0594}" v="72" dt="2024-08-17T07:47:38.017"/>
    <p1510:client id="{6A837854-61CD-458B-7B39-0A879B29C802}" v="181" dt="2024-08-16T12:54:25.880"/>
    <p1510:client id="{6AAC730D-9713-CF50-877D-956BBC30F8ED}" v="53" dt="2024-08-16T06:39:14.042"/>
    <p1510:client id="{7CECBADD-5F7A-6EAF-865B-0D6794B4BC6B}" v="30" dt="2024-08-17T08:27:40.732"/>
    <p1510:client id="{7D91B557-BD83-A95E-EE3F-D89ADAAF8D3E}" v="89" dt="2024-08-17T08:13:22.014"/>
    <p1510:client id="{B1F0CDBE-5F2C-E228-76EB-07F2285FECFB}" v="208" dt="2024-08-18T05:00:01.927"/>
    <p1510:client id="{B702A528-F061-DE3A-D02A-EDE1CDC5374E}" v="118" dt="2024-08-17T10:33:19.383"/>
    <p1510:client id="{E0AC1E75-DC6D-38E0-A68A-7BFAF96E3520}" v="227" dt="2024-08-17T07:21:44.130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spd="slow">
    <p:cover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/>
              <a:t>Marketing Analytics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4823" y="3257264"/>
            <a:ext cx="2675406" cy="322134"/>
          </a:xfr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en-US"/>
              <a:t>Muhammad Jawad Hassan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2067" y="1414099"/>
            <a:ext cx="3243723" cy="478013"/>
          </a:xfrm>
        </p:spPr>
        <p:txBody>
          <a:bodyPr lIns="91440" tIns="45720" rIns="91440" bIns="45720" anchor="t"/>
          <a:lstStyle/>
          <a:p>
            <a:pPr algn="l"/>
            <a:r>
              <a:rPr lang="en-ZA" dirty="0"/>
              <a:t>TOTAL SALES BY PRODUCT CATEGORIES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8622" y="2768687"/>
            <a:ext cx="4894723" cy="2150301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US" sz="1600" b="1" dirty="0">
                <a:latin typeface="Calibri"/>
                <a:ea typeface="+mn-lt"/>
                <a:cs typeface="+mn-lt"/>
              </a:rPr>
              <a:t>Wines</a:t>
            </a:r>
            <a:r>
              <a:rPr lang="en-US" dirty="0">
                <a:latin typeface="Calibri"/>
                <a:ea typeface="+mn-lt"/>
                <a:cs typeface="+mn-lt"/>
              </a:rPr>
              <a:t> is the top-performing product category with a total spend of 619,421 units, while Fruits is significantly underperforming with a total spend of 619,421 units. </a:t>
            </a:r>
            <a:endParaRPr lang="en-US">
              <a:latin typeface="Calibri"/>
              <a:cs typeface="Calibri"/>
            </a:endParaRPr>
          </a:p>
          <a:p>
            <a:pPr marL="285750" indent="-285750" algn="l">
              <a:buChar char="•"/>
            </a:pPr>
            <a:r>
              <a:rPr lang="en-US" sz="1600" b="1" dirty="0">
                <a:latin typeface="Calibri"/>
                <a:ea typeface="+mn-lt"/>
                <a:cs typeface="+mn-lt"/>
              </a:rPr>
              <a:t>Mid-range:</a:t>
            </a:r>
            <a:r>
              <a:rPr lang="en-US" dirty="0">
                <a:latin typeface="Calibri"/>
                <a:ea typeface="+mn-lt"/>
                <a:cs typeface="+mn-lt"/>
              </a:rPr>
              <a:t> The other categories' sales drop like this Meat Products, Gold Products, Fish Products and lastly Sweet Products.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Marketing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4479" y="111304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744" y="1286310"/>
            <a:ext cx="599148" cy="599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4DDB36-F5C7-5B98-35E5-7A8AF662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038" y="1660757"/>
            <a:ext cx="5534146" cy="348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4407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8859" y="1342212"/>
            <a:ext cx="3243723" cy="478013"/>
          </a:xfrm>
        </p:spPr>
        <p:txBody>
          <a:bodyPr lIns="91440" tIns="45720" rIns="91440" bIns="45720" anchor="t"/>
          <a:lstStyle/>
          <a:p>
            <a:pPr algn="l"/>
            <a:r>
              <a:rPr lang="en-ZA" dirty="0"/>
              <a:t>SALES BY PRODUCT CATEGORIES &amp; RFM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8622" y="2840574"/>
            <a:ext cx="3758912" cy="2150301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Sales are highest for "Champions" and "Loyal Customers" across most product categories. </a:t>
            </a:r>
            <a:endParaRPr lang="en-US">
              <a:latin typeface="Calibri"/>
              <a:cs typeface="Calibri"/>
            </a:endParaRPr>
          </a:p>
          <a:p>
            <a:pPr marL="285750" indent="-285750" algn="l"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Wines consistently contributes the largest portion of sales to each RFM segment. </a:t>
            </a:r>
          </a:p>
          <a:p>
            <a:pPr marL="285750" indent="-285750" algn="l"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Fruits generally has the lowest sales across all segments.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Marketing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17" y="111304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782" y="1286310"/>
            <a:ext cx="599148" cy="599148"/>
          </a:xfrm>
          <a:prstGeom prst="rect">
            <a:avLst/>
          </a:prstGeom>
        </p:spPr>
      </p:pic>
      <p:pic>
        <p:nvPicPr>
          <p:cNvPr id="2" name="Picture 1" descr="A graph of sales&#10;&#10;Description automatically generated">
            <a:extLst>
              <a:ext uri="{FF2B5EF4-FFF2-40B4-BE49-F238E27FC236}">
                <a16:creationId xmlns:a16="http://schemas.microsoft.com/office/drawing/2014/main" id="{894DDB36-F5C7-5B98-35E5-7A8AF662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638" y="812493"/>
            <a:ext cx="7277285" cy="47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6382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 lIns="91440" tIns="45720" rIns="91440" bIns="45720" anchor="t"/>
          <a:lstStyle/>
          <a:p>
            <a:r>
              <a:rPr lang="en-US"/>
              <a:t>Recommedations for Sales Performance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2328314"/>
            <a:ext cx="8327185" cy="1795926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US" sz="1600" dirty="0">
                <a:latin typeface="Calibri"/>
                <a:ea typeface="+mn-lt"/>
                <a:cs typeface="+mn-lt"/>
              </a:rPr>
              <a:t>Focus on promoting </a:t>
            </a:r>
            <a:r>
              <a:rPr lang="en-US" sz="1600" b="1" dirty="0">
                <a:latin typeface="Calibri"/>
                <a:ea typeface="+mn-lt"/>
                <a:cs typeface="+mn-lt"/>
              </a:rPr>
              <a:t>Wines</a:t>
            </a:r>
            <a:r>
              <a:rPr lang="en-US" sz="1600" dirty="0">
                <a:latin typeface="Calibri"/>
                <a:ea typeface="+mn-lt"/>
                <a:cs typeface="+mn-lt"/>
              </a:rPr>
              <a:t>, as it is the top-performing product category, to maximize revenue.</a:t>
            </a:r>
            <a:endParaRPr lang="en-US" sz="1600" dirty="0"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600" dirty="0">
                <a:latin typeface="Calibri"/>
                <a:ea typeface="+mn-lt"/>
                <a:cs typeface="+mn-lt"/>
              </a:rPr>
              <a:t>Target </a:t>
            </a:r>
            <a:r>
              <a:rPr lang="en-US" sz="1600" b="1" dirty="0">
                <a:latin typeface="Calibri"/>
                <a:ea typeface="+mn-lt"/>
                <a:cs typeface="+mn-lt"/>
              </a:rPr>
              <a:t>Champions</a:t>
            </a:r>
            <a:r>
              <a:rPr lang="en-US" sz="1600" dirty="0">
                <a:latin typeface="Calibri"/>
                <a:ea typeface="+mn-lt"/>
                <a:cs typeface="+mn-lt"/>
              </a:rPr>
              <a:t> and </a:t>
            </a:r>
            <a:r>
              <a:rPr lang="en-US" sz="1600" b="1" dirty="0">
                <a:latin typeface="Calibri"/>
                <a:ea typeface="+mn-lt"/>
                <a:cs typeface="+mn-lt"/>
              </a:rPr>
              <a:t>Loyal Customers</a:t>
            </a:r>
            <a:r>
              <a:rPr lang="en-US" sz="1600" dirty="0">
                <a:latin typeface="Calibri"/>
                <a:ea typeface="+mn-lt"/>
                <a:cs typeface="+mn-lt"/>
              </a:rPr>
              <a:t> with premium product offerings and exclusive deals on </a:t>
            </a:r>
            <a:r>
              <a:rPr lang="en-US" sz="1600" b="1" dirty="0">
                <a:latin typeface="Calibri"/>
                <a:ea typeface="+mn-lt"/>
                <a:cs typeface="+mn-lt"/>
              </a:rPr>
              <a:t>Wines</a:t>
            </a:r>
            <a:r>
              <a:rPr lang="en-US" sz="1600" dirty="0">
                <a:latin typeface="Calibri"/>
                <a:ea typeface="+mn-lt"/>
                <a:cs typeface="+mn-lt"/>
              </a:rPr>
              <a:t>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>
                <a:latin typeface="Calibri"/>
                <a:ea typeface="+mn-lt"/>
                <a:cs typeface="+mn-lt"/>
              </a:rPr>
              <a:t>Increase marketing efforts for </a:t>
            </a:r>
            <a:r>
              <a:rPr lang="en-US" sz="1600" b="1" dirty="0">
                <a:latin typeface="Calibri"/>
                <a:ea typeface="+mn-lt"/>
                <a:cs typeface="+mn-lt"/>
              </a:rPr>
              <a:t>Meat Products</a:t>
            </a:r>
            <a:r>
              <a:rPr lang="en-US" sz="1600" dirty="0">
                <a:latin typeface="Calibri"/>
                <a:ea typeface="+mn-lt"/>
                <a:cs typeface="+mn-lt"/>
              </a:rPr>
              <a:t>, </a:t>
            </a:r>
            <a:r>
              <a:rPr lang="en-US" sz="1600" b="1" dirty="0">
                <a:latin typeface="Calibri"/>
                <a:ea typeface="+mn-lt"/>
                <a:cs typeface="+mn-lt"/>
              </a:rPr>
              <a:t>Gold Products</a:t>
            </a:r>
            <a:r>
              <a:rPr lang="en-US" sz="1600" dirty="0">
                <a:latin typeface="Calibri"/>
                <a:ea typeface="+mn-lt"/>
                <a:cs typeface="+mn-lt"/>
              </a:rPr>
              <a:t>, </a:t>
            </a:r>
            <a:r>
              <a:rPr lang="en-US" sz="1600" b="1" dirty="0">
                <a:latin typeface="Calibri"/>
                <a:ea typeface="+mn-lt"/>
                <a:cs typeface="+mn-lt"/>
              </a:rPr>
              <a:t>Fish Products</a:t>
            </a:r>
            <a:r>
              <a:rPr lang="en-US" sz="1600" dirty="0">
                <a:latin typeface="Calibri"/>
                <a:ea typeface="+mn-lt"/>
                <a:cs typeface="+mn-lt"/>
              </a:rPr>
              <a:t>, and </a:t>
            </a:r>
            <a:r>
              <a:rPr lang="en-US" sz="1600" b="1" dirty="0">
                <a:latin typeface="Calibri"/>
                <a:ea typeface="+mn-lt"/>
                <a:cs typeface="+mn-lt"/>
              </a:rPr>
              <a:t>Sweet Products</a:t>
            </a:r>
            <a:r>
              <a:rPr lang="en-US" sz="1600" dirty="0">
                <a:latin typeface="Calibri"/>
                <a:ea typeface="+mn-lt"/>
                <a:cs typeface="+mn-lt"/>
              </a:rPr>
              <a:t> to improve their performance.</a:t>
            </a:r>
            <a:endParaRPr lang="en-US" sz="1600"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600" dirty="0">
                <a:latin typeface="Calibri"/>
                <a:ea typeface="+mn-lt"/>
                <a:cs typeface="+mn-lt"/>
              </a:rPr>
              <a:t>Consider bundling </a:t>
            </a:r>
            <a:r>
              <a:rPr lang="en-US" sz="1600" b="1" dirty="0">
                <a:latin typeface="Calibri"/>
                <a:ea typeface="+mn-lt"/>
                <a:cs typeface="+mn-lt"/>
              </a:rPr>
              <a:t>Fruits</a:t>
            </a:r>
            <a:r>
              <a:rPr lang="en-US" sz="1600" dirty="0">
                <a:latin typeface="Calibri"/>
                <a:ea typeface="+mn-lt"/>
                <a:cs typeface="+mn-lt"/>
              </a:rPr>
              <a:t> with other popular products like </a:t>
            </a:r>
            <a:r>
              <a:rPr lang="en-US" sz="1600" b="1" dirty="0">
                <a:latin typeface="Calibri"/>
                <a:ea typeface="+mn-lt"/>
                <a:cs typeface="+mn-lt"/>
              </a:rPr>
              <a:t>Wines</a:t>
            </a:r>
            <a:r>
              <a:rPr lang="en-US" sz="1600" dirty="0">
                <a:latin typeface="Calibri"/>
                <a:ea typeface="+mn-lt"/>
                <a:cs typeface="+mn-lt"/>
              </a:rPr>
              <a:t> to drive up sales.</a:t>
            </a:r>
            <a:endParaRPr lang="en-US" sz="1600"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600" dirty="0">
                <a:latin typeface="Calibri"/>
                <a:ea typeface="+mn-lt"/>
                <a:cs typeface="+mn-lt"/>
              </a:rPr>
              <a:t>Develop strategies to boost the sales of </a:t>
            </a:r>
            <a:r>
              <a:rPr lang="en-US" sz="1600" b="1" dirty="0">
                <a:latin typeface="Calibri"/>
                <a:ea typeface="+mn-lt"/>
                <a:cs typeface="+mn-lt"/>
              </a:rPr>
              <a:t>Fruits</a:t>
            </a:r>
            <a:r>
              <a:rPr lang="en-US" sz="1600" dirty="0">
                <a:latin typeface="Calibri"/>
                <a:ea typeface="+mn-lt"/>
                <a:cs typeface="+mn-lt"/>
              </a:rPr>
              <a:t>, as it is significantly underperforming across all segments.</a:t>
            </a:r>
          </a:p>
          <a:p>
            <a:pPr marL="285750" indent="-285750" algn="l">
              <a:buFont typeface="Arial"/>
              <a:buChar char="•"/>
            </a:pPr>
            <a:endParaRPr lang="en-US" sz="1600" dirty="0">
              <a:latin typeface="Calibri"/>
              <a:ea typeface="+mn-lt"/>
              <a:cs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Marketing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4549" y="343795"/>
            <a:ext cx="1964997" cy="19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1383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646" y="1476654"/>
            <a:ext cx="6958497" cy="918377"/>
          </a:xfrm>
        </p:spPr>
        <p:txBody>
          <a:bodyPr lIns="91440" tIns="45720" rIns="91440" bIns="45720" anchor="t"/>
          <a:lstStyle/>
          <a:p>
            <a:r>
              <a:rPr lang="en-US"/>
              <a:t>Marketing campaign analysis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20163" y="2874744"/>
            <a:ext cx="1089159" cy="937890"/>
          </a:xfrm>
        </p:spPr>
        <p:txBody>
          <a:bodyPr lIns="91440" tIns="45720" rIns="91440" bIns="45720" anchor="ctr"/>
          <a:lstStyle/>
          <a:p>
            <a:r>
              <a:rPr lang="en-US" dirty="0"/>
              <a:t>05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10341" y="3347824"/>
            <a:ext cx="3639904" cy="387746"/>
          </a:xfrm>
        </p:spPr>
        <p:txBody>
          <a:bodyPr lIns="91440" tIns="45720" rIns="91440" bIns="45720" anchor="t"/>
          <a:lstStyle/>
          <a:p>
            <a:r>
              <a:rPr lang="en-US"/>
              <a:t>Number of Campaigns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5012" y="4342193"/>
            <a:ext cx="1786461" cy="1072345"/>
          </a:xfrm>
        </p:spPr>
        <p:txBody>
          <a:bodyPr lIns="91440" tIns="45720" rIns="91440" bIns="45720" anchor="ctr"/>
          <a:lstStyle/>
          <a:p>
            <a:r>
              <a:rPr lang="en-US"/>
              <a:t>611</a:t>
            </a:r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81586" y="4614842"/>
            <a:ext cx="4315640" cy="387746"/>
          </a:xfrm>
        </p:spPr>
        <p:txBody>
          <a:bodyPr lIns="91440" tIns="45720" rIns="91440" bIns="45720" anchor="t"/>
          <a:lstStyle/>
          <a:p>
            <a:r>
              <a:rPr lang="en-US"/>
              <a:t>Number of Campaign Acceptance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313938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4484455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2067" y="1414099"/>
            <a:ext cx="3243723" cy="478013"/>
          </a:xfrm>
        </p:spPr>
        <p:txBody>
          <a:bodyPr lIns="91440" tIns="45720" rIns="91440" bIns="45720" anchor="t"/>
          <a:lstStyle/>
          <a:p>
            <a:pPr algn="l"/>
            <a:r>
              <a:rPr lang="en-ZA" dirty="0"/>
              <a:t>Campaign Performance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8622" y="2969970"/>
            <a:ext cx="4894723" cy="2150301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Highest: Campaign 4 with 155 acceptances. Lowest: Campaign 2 with 26 acceptances. </a:t>
            </a:r>
          </a:p>
          <a:p>
            <a:pPr algn="l"/>
            <a:endParaRPr lang="en-US" dirty="0">
              <a:latin typeface="Calibri"/>
              <a:ea typeface="+mn-lt"/>
              <a:cs typeface="+mn-lt"/>
            </a:endParaRPr>
          </a:p>
          <a:p>
            <a:pPr marL="285750" indent="-285750" algn="l"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Mid-range: Campaign 1, Campaign 3, and Campaign 5 have acceptance counts 133, 151 and 146 respectively.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Marketing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4479" y="111304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744" y="1286310"/>
            <a:ext cx="599148" cy="599148"/>
          </a:xfrm>
          <a:prstGeom prst="rect">
            <a:avLst/>
          </a:prstGeom>
        </p:spPr>
      </p:pic>
      <p:pic>
        <p:nvPicPr>
          <p:cNvPr id="2" name="Picture 1" descr="A graph of different campaign&#10;&#10;Description automatically generated">
            <a:extLst>
              <a:ext uri="{FF2B5EF4-FFF2-40B4-BE49-F238E27FC236}">
                <a16:creationId xmlns:a16="http://schemas.microsoft.com/office/drawing/2014/main" id="{894DDB36-F5C7-5B98-35E5-7A8AF662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164" y="1660757"/>
            <a:ext cx="5341894" cy="348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22779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0746" y="1471608"/>
            <a:ext cx="3243723" cy="478013"/>
          </a:xfrm>
        </p:spPr>
        <p:txBody>
          <a:bodyPr lIns="91440" tIns="45720" rIns="91440" bIns="45720" anchor="t"/>
          <a:lstStyle/>
          <a:p>
            <a:pPr algn="l"/>
            <a:r>
              <a:rPr lang="en-ZA" dirty="0"/>
              <a:t>Campaign Performance &amp; RFM Segment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131" y="2668046"/>
            <a:ext cx="4190234" cy="2150301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Campaign 4 shows high acceptance rates across multiple RFM segments, particularly for "Champions" and "Loyal Customers." </a:t>
            </a:r>
            <a:endParaRPr lang="en-US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algn="l"/>
            <a:endParaRPr lang="en-US" dirty="0">
              <a:latin typeface="Calibri"/>
              <a:ea typeface="+mn-lt"/>
              <a:cs typeface="+mn-lt"/>
            </a:endParaRPr>
          </a:p>
          <a:p>
            <a:pPr marL="285750" indent="-285750" algn="l"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Campaign 2 generally has lower acceptance rates compared to other campaigns.</a:t>
            </a:r>
            <a:endParaRPr lang="en-US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marL="285750" indent="-285750" algn="l">
              <a:buChar char="•"/>
            </a:pPr>
            <a:endParaRPr lang="en-US" dirty="0">
              <a:latin typeface="Calibri"/>
              <a:ea typeface="+mn-lt"/>
              <a:cs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Marketing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0026" y="118493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291" y="1358197"/>
            <a:ext cx="599148" cy="599148"/>
          </a:xfrm>
          <a:prstGeom prst="rect">
            <a:avLst/>
          </a:prstGeom>
        </p:spPr>
      </p:pic>
      <p:pic>
        <p:nvPicPr>
          <p:cNvPr id="2" name="Picture 1" descr="A chart with blue and green squares&#10;&#10;Description automatically generated">
            <a:extLst>
              <a:ext uri="{FF2B5EF4-FFF2-40B4-BE49-F238E27FC236}">
                <a16:creationId xmlns:a16="http://schemas.microsoft.com/office/drawing/2014/main" id="{894DDB36-F5C7-5B98-35E5-7A8AF662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717" y="1186303"/>
            <a:ext cx="6785657" cy="45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9987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 lIns="91440" tIns="45720" rIns="91440" bIns="45720" anchor="t"/>
          <a:lstStyle/>
          <a:p>
            <a:r>
              <a:rPr lang="en-US"/>
              <a:t>Recommedations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56917" y="2975688"/>
            <a:ext cx="8298834" cy="3494223"/>
          </a:xfrm>
        </p:spPr>
        <p:txBody>
          <a:bodyPr lIns="91440" tIns="45720" rIns="91440" bIns="45720" anchor="t"/>
          <a:lstStyle/>
          <a:p>
            <a:pPr marL="285750" indent="-285750">
              <a:buFont typeface="Arial" panose="02070309020205020404" pitchFamily="49" charset="0"/>
              <a:buChar char="•"/>
            </a:pPr>
            <a:r>
              <a:rPr lang="en-US" sz="1600" b="1" dirty="0">
                <a:latin typeface="Calibri"/>
                <a:ea typeface="+mn-lt"/>
                <a:cs typeface="+mn-lt"/>
              </a:rPr>
              <a:t>Campaign 4</a:t>
            </a:r>
            <a:r>
              <a:rPr lang="en-US" sz="1600" dirty="0">
                <a:latin typeface="Calibri"/>
                <a:ea typeface="+mn-lt"/>
                <a:cs typeface="+mn-lt"/>
              </a:rPr>
              <a:t> is the most successful, with 155 acceptances. Focus on understanding what made this campaign resonate, particularly with </a:t>
            </a:r>
            <a:r>
              <a:rPr lang="en-US" sz="1600" b="1" dirty="0">
                <a:latin typeface="Calibri"/>
                <a:ea typeface="+mn-lt"/>
                <a:cs typeface="+mn-lt"/>
              </a:rPr>
              <a:t>Champions</a:t>
            </a:r>
            <a:r>
              <a:rPr lang="en-US" sz="1600" dirty="0">
                <a:latin typeface="Calibri"/>
                <a:ea typeface="+mn-lt"/>
                <a:cs typeface="+mn-lt"/>
              </a:rPr>
              <a:t> and </a:t>
            </a:r>
            <a:r>
              <a:rPr lang="en-US" sz="1600" b="1" dirty="0">
                <a:latin typeface="Calibri"/>
                <a:ea typeface="+mn-lt"/>
                <a:cs typeface="+mn-lt"/>
              </a:rPr>
              <a:t>Loyal Customers</a:t>
            </a:r>
            <a:r>
              <a:rPr lang="en-US" sz="1600" dirty="0">
                <a:latin typeface="Calibri"/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latin typeface="Calibri"/>
                <a:ea typeface="+mn-lt"/>
                <a:cs typeface="+mn-lt"/>
              </a:rPr>
              <a:t>Campaign 1, 3, and 5</a:t>
            </a:r>
            <a:r>
              <a:rPr lang="en-US" sz="1600" dirty="0">
                <a:latin typeface="Calibri"/>
                <a:ea typeface="+mn-lt"/>
                <a:cs typeface="+mn-lt"/>
              </a:rPr>
              <a:t> have moderate success. They can be optimized by incorporating elements from </a:t>
            </a:r>
            <a:r>
              <a:rPr lang="en-US" sz="1600" b="1" dirty="0">
                <a:latin typeface="Calibri"/>
                <a:ea typeface="+mn-lt"/>
                <a:cs typeface="+mn-lt"/>
              </a:rPr>
              <a:t>Campaign 4</a:t>
            </a:r>
            <a:r>
              <a:rPr lang="en-US" sz="1600" dirty="0">
                <a:latin typeface="Calibri"/>
                <a:ea typeface="+mn-lt"/>
                <a:cs typeface="+mn-lt"/>
              </a:rPr>
              <a:t> to boost their performance.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libri"/>
                <a:ea typeface="+mn-lt"/>
                <a:cs typeface="+mn-lt"/>
              </a:rPr>
              <a:t>Prioritize future campaigns towards </a:t>
            </a:r>
            <a:r>
              <a:rPr lang="en-US" sz="1600" b="1" dirty="0">
                <a:latin typeface="Calibri"/>
                <a:ea typeface="+mn-lt"/>
                <a:cs typeface="+mn-lt"/>
              </a:rPr>
              <a:t>Champions</a:t>
            </a:r>
            <a:r>
              <a:rPr lang="en-US" sz="1600" dirty="0">
                <a:latin typeface="Calibri"/>
                <a:ea typeface="+mn-lt"/>
                <a:cs typeface="+mn-lt"/>
              </a:rPr>
              <a:t> and </a:t>
            </a:r>
            <a:r>
              <a:rPr lang="en-US" sz="1600" b="1" dirty="0">
                <a:latin typeface="Calibri"/>
                <a:ea typeface="+mn-lt"/>
                <a:cs typeface="+mn-lt"/>
              </a:rPr>
              <a:t>Loyal Customers</a:t>
            </a:r>
            <a:r>
              <a:rPr lang="en-US" sz="1600" dirty="0">
                <a:latin typeface="Calibri"/>
                <a:ea typeface="+mn-lt"/>
                <a:cs typeface="+mn-lt"/>
              </a:rPr>
              <a:t>, as they are more likely to engage with high-performing campaigns.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libri"/>
                <a:ea typeface="+mn-lt"/>
                <a:cs typeface="+mn-lt"/>
              </a:rPr>
              <a:t>Learn what went wrong  to Campaign 2 and explore opportunities to re-engage customers who did not respond to </a:t>
            </a:r>
            <a:r>
              <a:rPr lang="en-US" sz="1600" b="1" dirty="0">
                <a:latin typeface="Calibri"/>
                <a:ea typeface="+mn-lt"/>
                <a:cs typeface="+mn-lt"/>
              </a:rPr>
              <a:t>Campaign 2</a:t>
            </a:r>
            <a:r>
              <a:rPr lang="en-US" sz="1600" dirty="0">
                <a:latin typeface="Calibri"/>
                <a:ea typeface="+mn-lt"/>
                <a:cs typeface="+mn-lt"/>
              </a:rPr>
              <a:t> with targeted offers or incentives.</a:t>
            </a:r>
          </a:p>
          <a:p>
            <a:pPr marL="285750" indent="-285750">
              <a:buFont typeface="Arial" panose="02070309020205020404" pitchFamily="49" charset="0"/>
              <a:buChar char="•"/>
            </a:pPr>
            <a:endParaRPr lang="en-US" sz="1600" dirty="0">
              <a:latin typeface="Calibri"/>
              <a:ea typeface="+mn-lt"/>
              <a:cs typeface="+mn-lt"/>
            </a:endParaRP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Marketing analytics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929232"/>
            <a:ext cx="5124189" cy="492302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08837" y="1421533"/>
            <a:ext cx="5115271" cy="2974104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By implementing these recommendations, IFOOD can expect a potential 10-15% increase in overall campaign performance. </a:t>
            </a:r>
            <a:endParaRPr lang="en-US"/>
          </a:p>
          <a:p>
            <a:pPr marL="285750" indent="-285750"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Focusing on high-performing products like Wines could boost sales by 10%, while for underperforming categories may achieve a 5% sales increase.</a:t>
            </a:r>
            <a:endParaRPr lang="en-US">
              <a:latin typeface="Calibri"/>
              <a:cs typeface="Calibri"/>
            </a:endParaRPr>
          </a:p>
          <a:p>
            <a:r>
              <a:rPr lang="en-US" dirty="0">
                <a:latin typeface="Calibri"/>
                <a:ea typeface="+mn-lt"/>
                <a:cs typeface="+mn-lt"/>
              </a:rPr>
              <a:t>Overall, these actions could contribute to a 7-10% increase in customer retention and a 12-15% rise in revenue from loyal segments, ultimately enhancing the company's financial performance and customer loyalty.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Marketing analytics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Muhammad Jawad Hassan</a:t>
            </a:r>
          </a:p>
          <a:p>
            <a:r>
              <a:rPr lang="en-US" dirty="0"/>
              <a:t>Linkedin.com/in/jawad09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 err="1"/>
              <a:t>Marketting</a:t>
            </a:r>
            <a:r>
              <a:rPr lang="en-US" dirty="0"/>
              <a:t> ANALYTICS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lIns="91440" tIns="45720" rIns="91440" bIns="45720" anchor="t"/>
          <a:lstStyle/>
          <a:p>
            <a:r>
              <a:rPr lang="en-US" b="1"/>
              <a:t>Introduction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lIns="91440" tIns="45720" rIns="91440" bIns="45720" anchor="t"/>
          <a:lstStyle/>
          <a:p>
            <a:r>
              <a:rPr lang="en-US" dirty="0" err="1">
                <a:latin typeface="Calibri"/>
                <a:ea typeface="+mn-lt"/>
                <a:cs typeface="+mn-lt"/>
              </a:rPr>
              <a:t>Ifood</a:t>
            </a:r>
            <a:r>
              <a:rPr lang="en-US" dirty="0">
                <a:latin typeface="Calibri"/>
                <a:ea typeface="+mn-lt"/>
                <a:cs typeface="+mn-lt"/>
              </a:rPr>
              <a:t> is an Ecommerce company in Brazil. They wants to produce the highest profit for the next direct marketing campaign, scheduled for the next month.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ea typeface="+mn-lt"/>
                <a:cs typeface="+mn-lt"/>
              </a:rPr>
              <a:t>For this reason, the CMO presented a small data of their previous marketing data to analyze trends and insights in these customers and to apply it to the rest of the customer base. </a:t>
            </a: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Marketing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618" y="933917"/>
            <a:ext cx="4919354" cy="667498"/>
          </a:xfrm>
        </p:spPr>
        <p:txBody>
          <a:bodyPr lIns="91440" tIns="45720" rIns="91440" bIns="45720" anchor="t"/>
          <a:lstStyle/>
          <a:p>
            <a:r>
              <a:rPr lang="en-US"/>
              <a:t>Business Problem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85483" y="1873815"/>
            <a:ext cx="2979912" cy="365125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Customer Segmentation</a:t>
            </a:r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85484" y="2234888"/>
            <a:ext cx="7551911" cy="566237"/>
          </a:xfrm>
        </p:spPr>
        <p:txBody>
          <a:bodyPr lIns="91440" tIns="45720" rIns="91440" bIns="45720" anchor="t"/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Segment customers based on RFM (e.g., frequency, monetary value).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Analyze customer segments based on Average Income.</a:t>
            </a:r>
            <a:endParaRPr lang="en-US"/>
          </a:p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0553" y="3299037"/>
            <a:ext cx="3629021" cy="365125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Sales Performance Analysis</a:t>
            </a:r>
            <a:endParaRPr lang="en-US"/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7804" y="3746374"/>
            <a:ext cx="7117128" cy="743944"/>
          </a:xfrm>
        </p:spPr>
        <p:txBody>
          <a:bodyPr lIns="91440" tIns="45720" rIns="91440" bIns="45720" anchor="t"/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Assess sales performance across different product categories (e.g., wines, fruits).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Analyze sales performance across different RFM Segments..</a:t>
            </a:r>
            <a:endParaRPr lang="en-US"/>
          </a:p>
          <a:p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42352" y="4753386"/>
            <a:ext cx="5009247" cy="379502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Campaign Effectiveness Evaluation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85485" y="5237799"/>
            <a:ext cx="7812032" cy="725186"/>
          </a:xfrm>
        </p:spPr>
        <p:txBody>
          <a:bodyPr lIns="91440" tIns="45720" rIns="91440" bIns="45720" anchor="t"/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Evaluate the acceptance rates of different campaigns.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Identify which RFM segments respond best to different types of marketing campaigns..</a:t>
            </a:r>
            <a:endParaRPr lang="en-US"/>
          </a:p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Marketing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lIns="91440" tIns="45720" rIns="91440" bIns="45720" anchor="t"/>
          <a:lstStyle/>
          <a:p>
            <a:r>
              <a:rPr lang="en-US"/>
              <a:t>Process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225623" y="3329081"/>
            <a:ext cx="12093" cy="123645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272" y="4567148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1034" y="236950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60906" y="453839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0869" y="239616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Placeholder 90" descr="Bar chart with solid fill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41538" y="2539923"/>
            <a:ext cx="603504" cy="603504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03005" y="2979326"/>
            <a:ext cx="3848501" cy="1141962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US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Checking missing values and removing duplicates (163 values). </a:t>
            </a: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285750" indent="-285750" algn="l">
              <a:buChar char="•"/>
            </a:pPr>
            <a:r>
              <a:rPr lang="en-US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Making a new column of </a:t>
            </a:r>
            <a:r>
              <a:rPr lang="en-US" err="1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CustomerID</a:t>
            </a:r>
            <a:r>
              <a:rPr lang="en-US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..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92" name="Picture Placeholder 91" descr="Children with solid fill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1429" y="4739126"/>
            <a:ext cx="603504" cy="603504"/>
          </a:xfrm>
          <a:prstGeom prst="rect">
            <a:avLst/>
          </a:prstGeo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00409" y="5283391"/>
            <a:ext cx="3374048" cy="1242604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Identifying Recency column. Making Frequency and Monetary columns. 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 algn="l"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Creating new </a:t>
            </a:r>
            <a:r>
              <a:rPr lang="en-US" err="1">
                <a:latin typeface="Calibri"/>
                <a:ea typeface="+mn-lt"/>
                <a:cs typeface="+mn-lt"/>
              </a:rPr>
              <a:t>dataframe</a:t>
            </a:r>
            <a:r>
              <a:rPr lang="en-US">
                <a:latin typeface="Calibri"/>
                <a:ea typeface="+mn-lt"/>
                <a:cs typeface="+mn-lt"/>
              </a:rPr>
              <a:t> for RFM.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93" name="Picture Placeholder 92" descr="Database with solid fill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3593" y="2553501"/>
            <a:ext cx="603504" cy="603504"/>
          </a:xfrm>
          <a:prstGeom prst="rect">
            <a:avLst/>
          </a:prstGeo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21925" y="2880619"/>
            <a:ext cx="3417180" cy="1141960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US" err="1">
                <a:latin typeface="Calibri"/>
                <a:ea typeface="+mn-lt"/>
                <a:cs typeface="+mn-lt"/>
              </a:rPr>
              <a:t>Analyizing</a:t>
            </a:r>
            <a:r>
              <a:rPr lang="en-US">
                <a:latin typeface="Calibri"/>
                <a:ea typeface="+mn-lt"/>
                <a:cs typeface="+mn-lt"/>
              </a:rPr>
              <a:t> Product Categories by Sales.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 algn="l"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Visualize customer preferences across RFM segments.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94" name="Picture Placeholder 93" descr="Marketing with solid fill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938462" y="4739126"/>
            <a:ext cx="603504" cy="603504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26176" y="4736084"/>
            <a:ext cx="3244651" cy="321993"/>
          </a:xfrm>
        </p:spPr>
        <p:txBody>
          <a:bodyPr lIns="91440" tIns="45720" rIns="91440" bIns="45720" anchor="t"/>
          <a:lstStyle/>
          <a:p>
            <a:pPr algn="l"/>
            <a:r>
              <a:rPr lang="en-US"/>
              <a:t>Campaign Effectiveness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6707" y="5067574"/>
            <a:ext cx="3596363" cy="1600439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The acceptance rates of different marketing campaigns were evaluated. </a:t>
            </a:r>
            <a:endParaRPr lang="en-US">
              <a:latin typeface="Calibri"/>
              <a:ea typeface="+mn-lt"/>
              <a:cs typeface="Calibri"/>
            </a:endParaRPr>
          </a:p>
          <a:p>
            <a:pPr marL="285750" indent="-285750" algn="l"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Comparing campaign performance with RFM segments.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Marketing Analytics</a:t>
            </a:r>
            <a:endParaRPr lang="en-US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96E781-13CA-8846-24AD-FF933CF96E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21925" y="2565104"/>
            <a:ext cx="3819746" cy="465766"/>
          </a:xfrm>
        </p:spPr>
        <p:txBody>
          <a:bodyPr lIns="91440" tIns="45720" rIns="91440" bIns="45720" anchor="t"/>
          <a:lstStyle/>
          <a:p>
            <a:pPr algn="l"/>
            <a:r>
              <a:rPr lang="en-US"/>
              <a:t>Analyzing Product Category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0F7424-6EAD-F3A8-545D-720BEC5DEC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00408" y="4852858"/>
            <a:ext cx="3187142" cy="437012"/>
          </a:xfrm>
        </p:spPr>
        <p:txBody>
          <a:bodyPr lIns="91440" tIns="45720" rIns="91440" bIns="45720" anchor="t"/>
          <a:lstStyle/>
          <a:p>
            <a:pPr algn="l"/>
            <a:r>
              <a:rPr lang="en-US"/>
              <a:t>Customer Segmentation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B9D005-D8FA-7C11-C5F4-7BFC77BBD2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9194" y="2663811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Data Cleaning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7E84269-8543-5C14-A298-2DD45F3EA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222844" y="3343192"/>
            <a:ext cx="12093" cy="120823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157" y="742573"/>
            <a:ext cx="5563194" cy="1350651"/>
          </a:xfrm>
        </p:spPr>
        <p:txBody>
          <a:bodyPr lIns="91440" tIns="45720" rIns="91440" bIns="45720" anchor="t"/>
          <a:lstStyle/>
          <a:p>
            <a:r>
              <a:rPr lang="en-US"/>
              <a:t>RFM Segmentation</a:t>
            </a:r>
          </a:p>
        </p:txBody>
      </p:sp>
      <p:sp>
        <p:nvSpPr>
          <p:cNvPr id="3" name="Text Placeholder 38">
            <a:extLst>
              <a:ext uri="{FF2B5EF4-FFF2-40B4-BE49-F238E27FC236}">
                <a16:creationId xmlns:a16="http://schemas.microsoft.com/office/drawing/2014/main" id="{8AC67521-2387-B2EB-2DEE-6952B2CFBFE5}"/>
              </a:ext>
            </a:extLst>
          </p:cNvPr>
          <p:cNvSpPr txBox="1">
            <a:spLocks/>
          </p:cNvSpPr>
          <p:nvPr/>
        </p:nvSpPr>
        <p:spPr>
          <a:xfrm>
            <a:off x="5898096" y="2092968"/>
            <a:ext cx="4666962" cy="5008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err="1">
                <a:solidFill>
                  <a:schemeClr val="bg1"/>
                </a:solidFill>
              </a:rPr>
              <a:t>Receny</a:t>
            </a:r>
            <a:r>
              <a:rPr lang="en-ZA">
                <a:solidFill>
                  <a:schemeClr val="bg1"/>
                </a:solidFill>
              </a:rPr>
              <a:t> Frequency Monetary</a:t>
            </a:r>
            <a:endParaRPr lang="en-US">
              <a:solidFill>
                <a:schemeClr val="bg1"/>
              </a:solidFill>
            </a:endParaRPr>
          </a:p>
          <a:p>
            <a:endParaRPr lang="en-ZA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4DB86E6-F7C5-F4EE-83D1-22FC278B05B1}"/>
              </a:ext>
            </a:extLst>
          </p:cNvPr>
          <p:cNvSpPr txBox="1">
            <a:spLocks/>
          </p:cNvSpPr>
          <p:nvPr/>
        </p:nvSpPr>
        <p:spPr>
          <a:xfrm>
            <a:off x="5442061" y="3352573"/>
            <a:ext cx="1499808" cy="6322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chemeClr val="accent6"/>
                </a:solidFill>
              </a:rPr>
              <a:t>48.88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BDA01C4-A9A4-3F67-B22B-E1FA9F73D762}"/>
              </a:ext>
            </a:extLst>
          </p:cNvPr>
          <p:cNvSpPr txBox="1">
            <a:spLocks/>
          </p:cNvSpPr>
          <p:nvPr/>
        </p:nvSpPr>
        <p:spPr>
          <a:xfrm>
            <a:off x="9343785" y="3280685"/>
            <a:ext cx="1499808" cy="6322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chemeClr val="accent6"/>
                </a:solidFill>
              </a:rPr>
              <a:t>607.7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3678A24-2C12-D47F-0D00-B4DD309D1F7D}"/>
              </a:ext>
            </a:extLst>
          </p:cNvPr>
          <p:cNvSpPr txBox="1">
            <a:spLocks/>
          </p:cNvSpPr>
          <p:nvPr/>
        </p:nvSpPr>
        <p:spPr>
          <a:xfrm>
            <a:off x="9512568" y="5095553"/>
            <a:ext cx="1499808" cy="6322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chemeClr val="accent6"/>
                </a:solidFill>
              </a:rPr>
              <a:t>2021</a:t>
            </a:r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C7C3FC34-E0BF-28F2-B87D-4E6D53DB6672}"/>
              </a:ext>
            </a:extLst>
          </p:cNvPr>
          <p:cNvSpPr txBox="1">
            <a:spLocks/>
          </p:cNvSpPr>
          <p:nvPr/>
        </p:nvSpPr>
        <p:spPr>
          <a:xfrm>
            <a:off x="5419806" y="5095814"/>
            <a:ext cx="1499808" cy="6322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chemeClr val="accent6"/>
                </a:solidFill>
              </a:rPr>
              <a:t>14.90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2F8A12-3D09-7296-41BE-A7624325A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BE9381-87F6-C84E-4055-0D7EEA87D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3514" y="46863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B6D371C9-2B13-BEF0-CF5C-8D0ADA949A7B}"/>
              </a:ext>
            </a:extLst>
          </p:cNvPr>
          <p:cNvSpPr txBox="1">
            <a:spLocks/>
          </p:cNvSpPr>
          <p:nvPr/>
        </p:nvSpPr>
        <p:spPr>
          <a:xfrm>
            <a:off x="5167903" y="4066615"/>
            <a:ext cx="1849000" cy="3282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1800">
                <a:solidFill>
                  <a:schemeClr val="bg1"/>
                </a:solidFill>
              </a:rPr>
              <a:t>Avg. Of  Recency</a:t>
            </a:r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25F84A-C1A0-C703-DD13-0F6C128B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46653" y="3989826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C294A4-14DE-061E-DC11-4FBFC9BD7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70639" y="574804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34F05A-C5E2-85A4-76D3-5664D0D59DBE}"/>
              </a:ext>
            </a:extLst>
          </p:cNvPr>
          <p:cNvCxnSpPr/>
          <p:nvPr/>
        </p:nvCxnSpPr>
        <p:spPr>
          <a:xfrm>
            <a:off x="4781909" y="2438400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8">
            <a:extLst>
              <a:ext uri="{FF2B5EF4-FFF2-40B4-BE49-F238E27FC236}">
                <a16:creationId xmlns:a16="http://schemas.microsoft.com/office/drawing/2014/main" id="{4083A25C-08B6-68C8-2F94-9102ECC04006}"/>
              </a:ext>
            </a:extLst>
          </p:cNvPr>
          <p:cNvSpPr txBox="1">
            <a:spLocks/>
          </p:cNvSpPr>
          <p:nvPr/>
        </p:nvSpPr>
        <p:spPr>
          <a:xfrm>
            <a:off x="5143964" y="5811627"/>
            <a:ext cx="2050283" cy="3282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1800">
                <a:solidFill>
                  <a:schemeClr val="bg1"/>
                </a:solidFill>
              </a:rPr>
              <a:t>Avg. Of  Frequency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F37D090A-BCDF-9AD5-074B-92C0EB3D7544}"/>
              </a:ext>
            </a:extLst>
          </p:cNvPr>
          <p:cNvSpPr txBox="1">
            <a:spLocks/>
          </p:cNvSpPr>
          <p:nvPr/>
        </p:nvSpPr>
        <p:spPr>
          <a:xfrm>
            <a:off x="8948544" y="4061406"/>
            <a:ext cx="2050283" cy="2707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1800">
                <a:solidFill>
                  <a:schemeClr val="bg1"/>
                </a:solidFill>
              </a:rPr>
              <a:t>Avg. Of  Monetary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Text Placeholder 38">
            <a:extLst>
              <a:ext uri="{FF2B5EF4-FFF2-40B4-BE49-F238E27FC236}">
                <a16:creationId xmlns:a16="http://schemas.microsoft.com/office/drawing/2014/main" id="{7803CDD7-4B26-EDBF-4AAD-985421831932}"/>
              </a:ext>
            </a:extLst>
          </p:cNvPr>
          <p:cNvSpPr txBox="1">
            <a:spLocks/>
          </p:cNvSpPr>
          <p:nvPr/>
        </p:nvSpPr>
        <p:spPr>
          <a:xfrm>
            <a:off x="9171874" y="5814575"/>
            <a:ext cx="1849000" cy="3282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1800">
                <a:solidFill>
                  <a:schemeClr val="bg1"/>
                </a:solidFill>
              </a:rPr>
              <a:t>Total Customers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B64466-8AD0-4EAA-9D78-E848957E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39534" y="5737189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15733B-4AC4-8FDB-8863-EEF2F6D1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67834" y="4006536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2067" y="1414099"/>
            <a:ext cx="3243723" cy="478013"/>
          </a:xfrm>
        </p:spPr>
        <p:txBody>
          <a:bodyPr lIns="91440" tIns="45720" rIns="91440" bIns="45720" anchor="t"/>
          <a:lstStyle/>
          <a:p>
            <a:pPr algn="l"/>
            <a:r>
              <a:rPr lang="en-ZA" dirty="0"/>
              <a:t>NUMBER OF CUSTOMERS IN EACH SEGMENT</a:t>
            </a:r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8622" y="2524272"/>
            <a:ext cx="4894723" cy="2941055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US" b="1" dirty="0">
                <a:latin typeface="Calibri"/>
                <a:ea typeface="+mn-lt"/>
                <a:cs typeface="+mn-lt"/>
              </a:rPr>
              <a:t>Potential Loyalists</a:t>
            </a:r>
            <a:r>
              <a:rPr lang="en-US" dirty="0">
                <a:latin typeface="Calibri"/>
                <a:ea typeface="+mn-lt"/>
                <a:cs typeface="+mn-lt"/>
              </a:rPr>
              <a:t>: The highest count with approximately 550 customers. </a:t>
            </a:r>
          </a:p>
          <a:p>
            <a:pPr marL="285750" indent="-285750" algn="l">
              <a:buChar char="•"/>
            </a:pPr>
            <a:r>
              <a:rPr lang="en-US" b="1" dirty="0">
                <a:latin typeface="Calibri"/>
                <a:ea typeface="+mn-lt"/>
                <a:cs typeface="+mn-lt"/>
              </a:rPr>
              <a:t>Champions</a:t>
            </a:r>
            <a:r>
              <a:rPr lang="en-US" dirty="0">
                <a:latin typeface="Calibri"/>
                <a:ea typeface="+mn-lt"/>
                <a:cs typeface="+mn-lt"/>
              </a:rPr>
              <a:t>: A significant count, around 250 customers. </a:t>
            </a:r>
          </a:p>
          <a:p>
            <a:pPr marL="285750" indent="-285750" algn="l">
              <a:buChar char="•"/>
            </a:pPr>
            <a:r>
              <a:rPr lang="en-US" b="1" dirty="0">
                <a:latin typeface="Calibri"/>
                <a:ea typeface="+mn-lt"/>
                <a:cs typeface="+mn-lt"/>
              </a:rPr>
              <a:t>At Risk, Lost, New Customers</a:t>
            </a:r>
            <a:r>
              <a:rPr lang="en-US" dirty="0">
                <a:latin typeface="Calibri"/>
                <a:ea typeface="+mn-lt"/>
                <a:cs typeface="+mn-lt"/>
              </a:rPr>
              <a:t>: Moderate counts ranging from 200 to 250 customers. </a:t>
            </a:r>
          </a:p>
          <a:p>
            <a:pPr marL="285750" indent="-285750" algn="l">
              <a:buChar char="•"/>
            </a:pPr>
            <a:r>
              <a:rPr lang="en-US" b="1" dirty="0">
                <a:latin typeface="Calibri"/>
                <a:ea typeface="+mn-lt"/>
                <a:cs typeface="+mn-lt"/>
              </a:rPr>
              <a:t>Loyal Customers, About to Sleep</a:t>
            </a:r>
            <a:r>
              <a:rPr lang="en-US" dirty="0">
                <a:latin typeface="Calibri"/>
                <a:ea typeface="+mn-lt"/>
                <a:cs typeface="+mn-lt"/>
              </a:rPr>
              <a:t>: Lower counts, around 150 to 200 customers. </a:t>
            </a:r>
          </a:p>
          <a:p>
            <a:pPr marL="285750" indent="-285750" algn="l">
              <a:buChar char="•"/>
            </a:pPr>
            <a:r>
              <a:rPr lang="en-US" b="1" dirty="0">
                <a:latin typeface="Calibri"/>
                <a:ea typeface="+mn-lt"/>
                <a:cs typeface="+mn-lt"/>
              </a:rPr>
              <a:t>Can't Lose Them, Promising</a:t>
            </a:r>
            <a:r>
              <a:rPr lang="en-US" dirty="0">
                <a:latin typeface="Calibri"/>
                <a:ea typeface="+mn-lt"/>
                <a:cs typeface="+mn-lt"/>
              </a:rPr>
              <a:t>: The lowest counts, with less than 100 customers each.</a:t>
            </a:r>
            <a:endParaRPr lang="en-US">
              <a:latin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/>
              <a:t>Marketing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4479" y="111304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744" y="1286310"/>
            <a:ext cx="599148" cy="599148"/>
          </a:xfrm>
          <a:prstGeom prst="rect">
            <a:avLst/>
          </a:prstGeom>
        </p:spPr>
      </p:pic>
      <p:pic>
        <p:nvPicPr>
          <p:cNvPr id="2" name="Picture 1" descr="A graph of customer segment&#10;&#10;Description automatically generated">
            <a:extLst>
              <a:ext uri="{FF2B5EF4-FFF2-40B4-BE49-F238E27FC236}">
                <a16:creationId xmlns:a16="http://schemas.microsoft.com/office/drawing/2014/main" id="{894DDB36-F5C7-5B98-35E5-7A8AF662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038" y="1343378"/>
            <a:ext cx="553414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2067" y="1414099"/>
            <a:ext cx="3114327" cy="463636"/>
          </a:xfrm>
        </p:spPr>
        <p:txBody>
          <a:bodyPr lIns="91440" tIns="45720" rIns="91440" bIns="45720" anchor="t"/>
          <a:lstStyle/>
          <a:p>
            <a:pPr algn="l"/>
            <a:r>
              <a:rPr lang="en-ZA" dirty="0"/>
              <a:t>Average Income by RFM Segments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8622" y="2524272"/>
            <a:ext cx="4405893" cy="2941055"/>
          </a:xfrm>
        </p:spPr>
        <p:txBody>
          <a:bodyPr lIns="91440" tIns="45720" rIns="91440" bIns="45720" anchor="t"/>
          <a:lstStyle/>
          <a:p>
            <a:pPr marL="285750" indent="-285750" algn="l"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Loyal Customers exhibit the highest average income with an average income of 72500.29 USD.</a:t>
            </a:r>
          </a:p>
          <a:p>
            <a:pPr marL="285750" indent="-285750" algn="l">
              <a:buChar char="•"/>
            </a:pPr>
            <a:r>
              <a:rPr lang="en-US" dirty="0">
                <a:latin typeface="Calibri"/>
                <a:ea typeface="+mn-lt"/>
                <a:cs typeface="+mn-lt"/>
              </a:rPr>
              <a:t>Segments with higher average incomes (Champions, Loyal </a:t>
            </a:r>
            <a:r>
              <a:rPr lang="en-US" err="1">
                <a:latin typeface="Calibri"/>
                <a:ea typeface="+mn-lt"/>
                <a:cs typeface="+mn-lt"/>
              </a:rPr>
              <a:t>Customers,Can't</a:t>
            </a:r>
            <a:r>
              <a:rPr lang="en-US" dirty="0">
                <a:latin typeface="Calibri"/>
                <a:ea typeface="+mn-lt"/>
                <a:cs typeface="+mn-lt"/>
              </a:rPr>
              <a:t> Lose Them ) represent potential high-value customers.</a:t>
            </a:r>
          </a:p>
          <a:p>
            <a:pPr marL="285750" indent="-285750" algn="l">
              <a:buChar char="•"/>
            </a:pPr>
            <a:r>
              <a:rPr lang="en-US" dirty="0">
                <a:latin typeface="Calibri"/>
                <a:cs typeface="Calibri"/>
              </a:rPr>
              <a:t>About to sleep, new customers and promising have low average income.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 err="1"/>
              <a:t>Marketting</a:t>
            </a:r>
            <a:r>
              <a:rPr lang="en-US" dirty="0"/>
              <a:t>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4479" y="111304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744" y="1286310"/>
            <a:ext cx="599148" cy="599148"/>
          </a:xfrm>
          <a:prstGeom prst="rect">
            <a:avLst/>
          </a:prstGeom>
        </p:spPr>
      </p:pic>
      <p:pic>
        <p:nvPicPr>
          <p:cNvPr id="2" name="Picture 1" descr="A graph of a graph showing the average income by customer segment&#10;&#10;Description automatically generated">
            <a:extLst>
              <a:ext uri="{FF2B5EF4-FFF2-40B4-BE49-F238E27FC236}">
                <a16:creationId xmlns:a16="http://schemas.microsoft.com/office/drawing/2014/main" id="{894DDB36-F5C7-5B98-35E5-7A8AF662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10" y="912057"/>
            <a:ext cx="6571835" cy="50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590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1591466"/>
            <a:ext cx="6922876" cy="687834"/>
          </a:xfrm>
        </p:spPr>
        <p:txBody>
          <a:bodyPr lIns="91440" tIns="45720" rIns="91440" bIns="45720" anchor="t"/>
          <a:lstStyle/>
          <a:p>
            <a:r>
              <a:rPr lang="en-US"/>
              <a:t>Recommendations for RFM 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40E24-5628-1288-3064-5C6DA5209E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2595203"/>
            <a:ext cx="7654925" cy="2538473"/>
          </a:xfrm>
        </p:spPr>
        <p:txBody>
          <a:bodyPr lIns="91440" tIns="45720" rIns="91440" bIns="45720" anchor="t"/>
          <a:lstStyle/>
          <a:p>
            <a:r>
              <a:rPr lang="en-US" sz="1600" dirty="0">
                <a:latin typeface="Calibri"/>
                <a:ea typeface="+mn-lt"/>
                <a:cs typeface="+mn-lt"/>
              </a:rPr>
              <a:t>Nurture </a:t>
            </a:r>
            <a:r>
              <a:rPr lang="en-US" sz="1600" b="1" dirty="0">
                <a:latin typeface="Calibri"/>
                <a:ea typeface="+mn-lt"/>
                <a:cs typeface="+mn-lt"/>
              </a:rPr>
              <a:t>Potential Loyalists, Champions and Loyal Customers</a:t>
            </a:r>
            <a:r>
              <a:rPr lang="en-US" sz="1600" dirty="0">
                <a:latin typeface="Calibri"/>
                <a:ea typeface="+mn-lt"/>
                <a:cs typeface="+mn-lt"/>
              </a:rPr>
              <a:t> with targeted campaigns and loyalty programs to encourage repeat purchases.</a:t>
            </a:r>
          </a:p>
          <a:p>
            <a:r>
              <a:rPr lang="en-US" sz="1600" dirty="0">
                <a:latin typeface="Calibri"/>
                <a:ea typeface="+mn-lt"/>
                <a:cs typeface="+mn-lt"/>
              </a:rPr>
              <a:t>Launch re-engagement campaigns with personalized offers for </a:t>
            </a:r>
            <a:r>
              <a:rPr lang="en-US" sz="1600" b="1" dirty="0">
                <a:latin typeface="Calibri"/>
                <a:ea typeface="+mn-lt"/>
                <a:cs typeface="+mn-lt"/>
              </a:rPr>
              <a:t>At Risk</a:t>
            </a:r>
            <a:r>
              <a:rPr lang="en-US" sz="1600" dirty="0">
                <a:latin typeface="Calibri"/>
                <a:ea typeface="+mn-lt"/>
                <a:cs typeface="+mn-lt"/>
              </a:rPr>
              <a:t> customers to prevent churn.</a:t>
            </a:r>
          </a:p>
          <a:p>
            <a:r>
              <a:rPr lang="en-US" sz="1600" dirty="0">
                <a:latin typeface="Calibri"/>
                <a:ea typeface="+mn-lt"/>
                <a:cs typeface="+mn-lt"/>
              </a:rPr>
              <a:t>Offer significant incentives and analyze reasons for churn to re-engage </a:t>
            </a:r>
            <a:r>
              <a:rPr lang="en-US" sz="1600" b="1" dirty="0">
                <a:latin typeface="Calibri"/>
                <a:ea typeface="+mn-lt"/>
                <a:cs typeface="+mn-lt"/>
              </a:rPr>
              <a:t>Lost</a:t>
            </a:r>
            <a:r>
              <a:rPr lang="en-US" sz="1600" dirty="0">
                <a:latin typeface="Calibri"/>
                <a:ea typeface="+mn-lt"/>
                <a:cs typeface="+mn-lt"/>
              </a:rPr>
              <a:t> customers.</a:t>
            </a:r>
          </a:p>
          <a:p>
            <a:r>
              <a:rPr lang="en-US" sz="1600" dirty="0">
                <a:latin typeface="Calibri"/>
                <a:ea typeface="+mn-lt"/>
                <a:cs typeface="+mn-lt"/>
              </a:rPr>
              <a:t>Implement a robust onboarding process with welcome offers to convert </a:t>
            </a:r>
            <a:r>
              <a:rPr lang="en-US" sz="1600" b="1" dirty="0">
                <a:latin typeface="Calibri"/>
                <a:ea typeface="+mn-lt"/>
                <a:cs typeface="+mn-lt"/>
              </a:rPr>
              <a:t>New Customers</a:t>
            </a:r>
            <a:r>
              <a:rPr lang="en-US" sz="1600" dirty="0">
                <a:latin typeface="Calibri"/>
                <a:ea typeface="+mn-lt"/>
                <a:cs typeface="+mn-lt"/>
              </a:rPr>
              <a:t> into loyal ones.</a:t>
            </a:r>
          </a:p>
          <a:p>
            <a:r>
              <a:rPr lang="en-US" sz="1600" dirty="0">
                <a:latin typeface="Calibri"/>
                <a:ea typeface="+mn-lt"/>
                <a:cs typeface="+mn-lt"/>
              </a:rPr>
              <a:t>Use Income Levels to personalize the campaigns.</a:t>
            </a:r>
          </a:p>
          <a:p>
            <a:endParaRPr lang="en-US" sz="1600" dirty="0">
              <a:latin typeface="Calibri"/>
              <a:ea typeface="+mn-lt"/>
              <a:cs typeface="+mn-lt"/>
            </a:endParaRPr>
          </a:p>
        </p:txBody>
      </p:sp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69260773-692C-9A53-6D1E-9AC58DF4F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637" y="6451092"/>
            <a:ext cx="396816" cy="382439"/>
          </a:xfrm>
          <a:prstGeom prst="rect">
            <a:avLst/>
          </a:prstGeom>
        </p:spPr>
      </p:pic>
      <p:pic>
        <p:nvPicPr>
          <p:cNvPr id="2" name="Graphic 1" descr="Group success with solid fill">
            <a:extLst>
              <a:ext uri="{FF2B5EF4-FFF2-40B4-BE49-F238E27FC236}">
                <a16:creationId xmlns:a16="http://schemas.microsoft.com/office/drawing/2014/main" id="{D7AEA328-10BB-1318-DBA7-3CB1E30EF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1646" y="6326275"/>
            <a:ext cx="572220" cy="6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421983" cy="991689"/>
          </a:xfrm>
        </p:spPr>
        <p:txBody>
          <a:bodyPr lIns="91440" tIns="45720" rIns="91440" bIns="45720" anchor="t"/>
          <a:lstStyle/>
          <a:p>
            <a:r>
              <a:rPr lang="en-US" dirty="0"/>
              <a:t>Sales Performance by Product Category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15538" y="3457159"/>
            <a:ext cx="1196286" cy="1049198"/>
          </a:xfrm>
        </p:spPr>
        <p:txBody>
          <a:bodyPr lIns="91440" tIns="45720" rIns="91440" bIns="45720" anchor="b"/>
          <a:lstStyle/>
          <a:p>
            <a:pPr lvl="0"/>
            <a:r>
              <a:rPr lang="en-US"/>
              <a:t>06</a:t>
            </a:r>
            <a:endParaRPr lang="en-US" noProof="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6698" y="4672311"/>
            <a:ext cx="1734905" cy="475098"/>
          </a:xfrm>
        </p:spPr>
        <p:txBody>
          <a:bodyPr lIns="91440" tIns="45720" rIns="91440" bIns="45720" anchor="t"/>
          <a:lstStyle/>
          <a:p>
            <a:r>
              <a:rPr lang="en-ZA" dirty="0"/>
              <a:t>Number of Category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46266" y="3429203"/>
            <a:ext cx="2890684" cy="1034022"/>
          </a:xfrm>
        </p:spPr>
        <p:txBody>
          <a:bodyPr lIns="91440" tIns="45720" rIns="91440" bIns="45720" anchor="b"/>
          <a:lstStyle/>
          <a:p>
            <a:r>
              <a:rPr lang="en-US" dirty="0"/>
              <a:t>$1.23M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77598" y="4671513"/>
            <a:ext cx="1042130" cy="333189"/>
          </a:xfrm>
        </p:spPr>
        <p:txBody>
          <a:bodyPr lIns="91440" tIns="45720" rIns="91440" bIns="45720" anchor="t"/>
          <a:lstStyle/>
          <a:p>
            <a:r>
              <a:rPr lang="en-US" dirty="0"/>
              <a:t>Total  Sales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 dirty="0" err="1"/>
              <a:t>MARKEting</a:t>
            </a:r>
            <a:r>
              <a:rPr lang="en-US" dirty="0"/>
              <a:t>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22032" y="4604988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FAB33C-C593-F63E-A7F3-47AB6AB58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69670" y="4576233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Application>Microsoft Office PowerPoint</Application>
  <PresentationFormat>Widescreen</PresentationFormat>
  <Slides>18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Marketing Analytics</vt:lpstr>
      <vt:lpstr>Introduction</vt:lpstr>
      <vt:lpstr>Business Problem</vt:lpstr>
      <vt:lpstr>Process</vt:lpstr>
      <vt:lpstr>RFM Segmentation</vt:lpstr>
      <vt:lpstr>PowerPoint Presentation</vt:lpstr>
      <vt:lpstr>PowerPoint Presentation</vt:lpstr>
      <vt:lpstr>Recommendations for RFM </vt:lpstr>
      <vt:lpstr>Sales Performance by Product Category</vt:lpstr>
      <vt:lpstr>PowerPoint Presentation</vt:lpstr>
      <vt:lpstr>PowerPoint Presentation</vt:lpstr>
      <vt:lpstr>Recommedations for Sales Performance</vt:lpstr>
      <vt:lpstr>Marketing campaign analysis</vt:lpstr>
      <vt:lpstr>PowerPoint Presentation</vt:lpstr>
      <vt:lpstr>PowerPoint Presentation</vt:lpstr>
      <vt:lpstr>Recommedations</vt:lpstr>
      <vt:lpstr>Summary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revision>362</cp:revision>
  <dcterms:created xsi:type="dcterms:W3CDTF">2024-08-16T05:22:11Z</dcterms:created>
  <dcterms:modified xsi:type="dcterms:W3CDTF">2024-08-18T05:05:50Z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